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61" r:id="rId6"/>
    <p:sldId id="263" r:id="rId7"/>
    <p:sldId id="266" r:id="rId8"/>
    <p:sldId id="267" r:id="rId9"/>
    <p:sldId id="269" r:id="rId10"/>
    <p:sldId id="271" r:id="rId11"/>
    <p:sldId id="272" r:id="rId12"/>
    <p:sldId id="300" r:id="rId13"/>
    <p:sldId id="301" r:id="rId14"/>
    <p:sldId id="277" r:id="rId15"/>
    <p:sldId id="278" r:id="rId16"/>
    <p:sldId id="279" r:id="rId17"/>
    <p:sldId id="280" r:id="rId18"/>
    <p:sldId id="282" r:id="rId19"/>
    <p:sldId id="283" r:id="rId20"/>
    <p:sldId id="287" r:id="rId21"/>
    <p:sldId id="284" r:id="rId22"/>
    <p:sldId id="288" r:id="rId23"/>
    <p:sldId id="289" r:id="rId24"/>
    <p:sldId id="304" r:id="rId25"/>
    <p:sldId id="291" r:id="rId26"/>
    <p:sldId id="292" r:id="rId27"/>
    <p:sldId id="294" r:id="rId28"/>
    <p:sldId id="295" r:id="rId29"/>
    <p:sldId id="296" r:id="rId30"/>
    <p:sldId id="305" r:id="rId31"/>
    <p:sldId id="297" r:id="rId32"/>
    <p:sldId id="274" r:id="rId33"/>
    <p:sldId id="302" r:id="rId34"/>
    <p:sldId id="29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2" autoAdjust="0"/>
    <p:restoredTop sz="94637" autoAdjust="0"/>
  </p:normalViewPr>
  <p:slideViewPr>
    <p:cSldViewPr snapToGrid="0">
      <p:cViewPr varScale="1">
        <p:scale>
          <a:sx n="77" d="100"/>
          <a:sy n="77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34652\Desktop\ArriskuenGrafiko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803149606299212E-2"/>
          <c:y val="0.10167535067806614"/>
          <c:w val="0.86814829396325466"/>
          <c:h val="0.81421941060320335"/>
        </c:manualLayout>
      </c:layout>
      <c:scatterChart>
        <c:scatterStyle val="lineMarker"/>
        <c:varyColors val="0"/>
        <c:ser>
          <c:idx val="0"/>
          <c:order val="0"/>
          <c:tx>
            <c:strRef>
              <c:f>Hoja1!$D$9</c:f>
              <c:strCache>
                <c:ptCount val="1"/>
                <c:pt idx="0">
                  <c:v>Inpaktua (1-5)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7708442694663221E-2"/>
                  <c:y val="-6.1975747845130401E-2"/>
                </c:manualLayout>
              </c:layout>
              <c:tx>
                <c:rich>
                  <a:bodyPr/>
                  <a:lstStyle/>
                  <a:p>
                    <a:r>
                      <a:rPr lang="en-US" b="1"/>
                      <a:t>R01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0B23-41E6-B608-496AF9C4A98D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b="1"/>
                      <a:t>R02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B23-41E6-B608-496AF9C4A98D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/>
                      <a:t>R03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0B23-41E6-B608-496AF9C4A98D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b="1"/>
                      <a:t>R04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B23-41E6-B608-496AF9C4A98D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/>
                      <a:t>R05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0B23-41E6-B608-496AF9C4A98D}"/>
                </c:ext>
              </c:extLst>
            </c:dLbl>
            <c:dLbl>
              <c:idx val="5"/>
              <c:layout>
                <c:manualLayout>
                  <c:x val="-3.6111111111111108E-2"/>
                  <c:y val="-6.008088903703908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R06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0B23-41E6-B608-496AF9C4A98D}"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/>
                      <a:t>R07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0B23-41E6-B608-496AF9C4A9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Hoja1!$C$10:$C$16</c:f>
              <c:numCache>
                <c:formatCode>0%</c:formatCode>
                <c:ptCount val="7"/>
                <c:pt idx="0">
                  <c:v>0.3</c:v>
                </c:pt>
                <c:pt idx="1">
                  <c:v>0.1</c:v>
                </c:pt>
                <c:pt idx="2">
                  <c:v>0.75</c:v>
                </c:pt>
                <c:pt idx="3">
                  <c:v>0.05</c:v>
                </c:pt>
                <c:pt idx="4">
                  <c:v>0.3</c:v>
                </c:pt>
                <c:pt idx="5">
                  <c:v>0.35</c:v>
                </c:pt>
                <c:pt idx="6">
                  <c:v>0.2</c:v>
                </c:pt>
              </c:numCache>
            </c:numRef>
          </c:xVal>
          <c:yVal>
            <c:numRef>
              <c:f>Hoja1!$D$10:$D$16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1</c:v>
                </c:pt>
                <c:pt idx="3">
                  <c:v>5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B23-41E6-B608-496AF9C4A98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965254320"/>
        <c:axId val="1643082512"/>
      </c:scatterChart>
      <c:valAx>
        <c:axId val="196525432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43082512"/>
        <c:crosses val="autoZero"/>
        <c:crossBetween val="midCat"/>
        <c:majorUnit val="0.1"/>
      </c:valAx>
      <c:valAx>
        <c:axId val="1643082512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965254320"/>
        <c:crosses val="autoZero"/>
        <c:crossBetween val="midCat"/>
        <c:majorUnit val="1"/>
      </c:valAx>
      <c:spPr>
        <a:gradFill>
          <a:gsLst>
            <a:gs pos="20000">
              <a:srgbClr val="C00000"/>
            </a:gs>
            <a:gs pos="57000">
              <a:srgbClr val="FFFF05"/>
            </a:gs>
            <a:gs pos="77000">
              <a:srgbClr val="92D050"/>
            </a:gs>
            <a:gs pos="100000">
              <a:schemeClr val="accent2">
                <a:lumMod val="75000"/>
              </a:schemeClr>
            </a:gs>
          </a:gsLst>
          <a:lin ang="9300000" scaled="0"/>
        </a:gradFill>
        <a:ln>
          <a:solidFill>
            <a:schemeClr val="accent2">
              <a:lumMod val="75000"/>
            </a:schemeClr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EB126-AA71-4614-9173-C100E36353B5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19EAB-B54E-485F-A163-94D4EBB6CA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8745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111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476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76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508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658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392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353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997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82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294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136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749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02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92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49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0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227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742931E-B817-4601-A339-5DD3B782DCE1}" type="datetimeFigureOut">
              <a:rPr lang="es-ES" smtClean="0"/>
              <a:t>10/09/2020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05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9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3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microsoft.com/office/2007/relationships/hdphoto" Target="../media/hdphoto4.wdp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6C527-1DC5-4A33-8A29-8E34D5D72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805" y="2452223"/>
            <a:ext cx="8856216" cy="2185355"/>
          </a:xfrm>
        </p:spPr>
        <p:txBody>
          <a:bodyPr>
            <a:normAutofit fontScale="90000"/>
          </a:bodyPr>
          <a:lstStyle/>
          <a:p>
            <a:pPr algn="ctr"/>
            <a:r>
              <a:rPr lang="eu-ES" sz="3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Software proiektuen elaboraziorako </a:t>
            </a:r>
            <a:r>
              <a:rPr lang="eu-ES" sz="31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workflowetan</a:t>
            </a:r>
            <a:r>
              <a:rPr lang="eu-ES" sz="3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 oinarritutako sistemaren sorkuntza eta bizi-zikloa definitzeko metodologia baten ezarpena</a:t>
            </a:r>
            <a:r>
              <a:rPr lang="eu-ES" sz="3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22107B-1340-47C9-8D3B-5EA94790A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350" y="5327448"/>
            <a:ext cx="4356295" cy="2036989"/>
          </a:xfrm>
        </p:spPr>
        <p:txBody>
          <a:bodyPr>
            <a:normAutofit/>
          </a:bodyPr>
          <a:lstStyle/>
          <a:p>
            <a:r>
              <a:rPr lang="es-E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Julen Rojo Raño</a:t>
            </a:r>
          </a:p>
          <a:p>
            <a:r>
              <a:rPr lang="es-E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Tutorea</a:t>
            </a: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Juan Manuel </a:t>
            </a:r>
            <a:r>
              <a:rPr lang="es-E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Pikatza</a:t>
            </a: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Atxa</a:t>
            </a:r>
            <a:endParaRPr lang="es-E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Informatika</a:t>
            </a: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Ingeniaritzako</a:t>
            </a: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Gradua</a:t>
            </a:r>
            <a:endParaRPr lang="es-E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6E9979-4347-4C81-B0D6-EA470B2933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29" y="317921"/>
            <a:ext cx="1280159" cy="12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2">
            <a:extLst>
              <a:ext uri="{FF2B5EF4-FFF2-40B4-BE49-F238E27FC236}">
                <a16:creationId xmlns:a16="http://schemas.microsoft.com/office/drawing/2014/main" id="{61ED14DF-55E9-4335-B4E5-FCF0F3EC54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092139" y="360125"/>
            <a:ext cx="3718557" cy="90457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9FE79E8-FFD1-4212-80B5-575356FC623C}"/>
              </a:ext>
            </a:extLst>
          </p:cNvPr>
          <p:cNvSpPr/>
          <p:nvPr/>
        </p:nvSpPr>
        <p:spPr>
          <a:xfrm>
            <a:off x="8024145" y="317921"/>
            <a:ext cx="3786551" cy="966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0B811C-89A9-43B8-8A22-E40AE48F96DF}"/>
              </a:ext>
            </a:extLst>
          </p:cNvPr>
          <p:cNvSpPr txBox="1"/>
          <p:nvPr/>
        </p:nvSpPr>
        <p:spPr>
          <a:xfrm>
            <a:off x="3635902" y="707009"/>
            <a:ext cx="2516944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2140" marR="612140" algn="ctr">
              <a:lnSpc>
                <a:spcPct val="115000"/>
              </a:lnSpc>
              <a:spcAft>
                <a:spcPts val="400"/>
              </a:spcAft>
            </a:pPr>
            <a:r>
              <a:rPr lang="eu-E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ProWF</a:t>
            </a: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46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0"/>
            <a:ext cx="9461706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Hasierako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Betekizunak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13FABD-B8BB-464B-ABAA-938B6A773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466" y="1108928"/>
            <a:ext cx="3650398" cy="568570"/>
          </a:xfrm>
        </p:spPr>
        <p:txBody>
          <a:bodyPr/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Betekizun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ez-funtzionalak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A6DD9D7-0EE1-4A14-A3B3-788A5E6C00BB}"/>
              </a:ext>
            </a:extLst>
          </p:cNvPr>
          <p:cNvSpPr txBox="1">
            <a:spLocks/>
          </p:cNvSpPr>
          <p:nvPr/>
        </p:nvSpPr>
        <p:spPr>
          <a:xfrm>
            <a:off x="1762812" y="2241989"/>
            <a:ext cx="10018713" cy="52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OpenUP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jarraitu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dokumentuak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CCII-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2016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N-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02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arauaren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arabera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antolatu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proiektuaren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webgunean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Urratsez-urrats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CMMira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begira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Soluzioa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berrerabilgarria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hobekuntzak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izateko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prest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egon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behar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da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67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0"/>
            <a:ext cx="9461706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Irismena</a:t>
            </a:r>
            <a:endParaRPr lang="es-E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7CC395-A46D-412F-AF74-9C43E67B5A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15" y="1323631"/>
            <a:ext cx="6811507" cy="207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errar llave 10">
            <a:extLst>
              <a:ext uri="{FF2B5EF4-FFF2-40B4-BE49-F238E27FC236}">
                <a16:creationId xmlns:a16="http://schemas.microsoft.com/office/drawing/2014/main" id="{C8C3ED71-2A9B-4025-9967-9C5890AE614F}"/>
              </a:ext>
            </a:extLst>
          </p:cNvPr>
          <p:cNvSpPr/>
          <p:nvPr/>
        </p:nvSpPr>
        <p:spPr>
          <a:xfrm rot="5400000">
            <a:off x="4614331" y="2063085"/>
            <a:ext cx="437322" cy="3405753"/>
          </a:xfrm>
          <a:prstGeom prst="rightBrace">
            <a:avLst/>
          </a:prstGeom>
          <a:noFill/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23ADD9C4-5677-4F01-87D2-C15AAC5DC70B}"/>
              </a:ext>
            </a:extLst>
          </p:cNvPr>
          <p:cNvSpPr/>
          <p:nvPr/>
        </p:nvSpPr>
        <p:spPr>
          <a:xfrm rot="5400000">
            <a:off x="8050641" y="2093642"/>
            <a:ext cx="437322" cy="3344640"/>
          </a:xfrm>
          <a:prstGeom prst="rightBrace">
            <a:avLst/>
          </a:prstGeom>
          <a:noFill/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740E46D-AECF-4EDE-B858-EDCEF2F9C150}"/>
              </a:ext>
            </a:extLst>
          </p:cNvPr>
          <p:cNvSpPr txBox="1"/>
          <p:nvPr/>
        </p:nvSpPr>
        <p:spPr>
          <a:xfrm>
            <a:off x="2876014" y="4194664"/>
            <a:ext cx="3720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ProWF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sistemaren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prototipoa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Memoria eta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bere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eranskinak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Posterra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Proiektuaren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webgunea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OpenUP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A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rtefaktuak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69C50D-BCDE-4B89-868A-A8BE2284A78D}"/>
              </a:ext>
            </a:extLst>
          </p:cNvPr>
          <p:cNvSpPr txBox="1"/>
          <p:nvPr/>
        </p:nvSpPr>
        <p:spPr>
          <a:xfrm>
            <a:off x="6596982" y="4201437"/>
            <a:ext cx="40803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4"/>
                </a:solidFill>
              </a:rPr>
              <a:t>Bezeroarentzat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prestatutako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barne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kudeaketa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Arriskuen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analisia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Antolaketa</a:t>
            </a:r>
            <a:r>
              <a:rPr lang="es-ES" sz="2000" dirty="0">
                <a:solidFill>
                  <a:schemeClr val="accent4"/>
                </a:solidFill>
              </a:rPr>
              <a:t> eta </a:t>
            </a:r>
            <a:r>
              <a:rPr lang="es-ES" sz="2000" dirty="0" err="1">
                <a:solidFill>
                  <a:schemeClr val="accent4"/>
                </a:solidFill>
              </a:rPr>
              <a:t>kudeaketa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Denboraren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planifikazioa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Aurrekontua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accent4"/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033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92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670" y="862029"/>
            <a:ext cx="3650398" cy="568570"/>
          </a:xfrm>
        </p:spPr>
        <p:txBody>
          <a:bodyPr/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Arkitekturaren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Erabakia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09A232-88C9-44F9-8CB8-15F55177967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10369" r="1706" b="25269"/>
          <a:stretch/>
        </p:blipFill>
        <p:spPr bwMode="auto">
          <a:xfrm>
            <a:off x="1574274" y="2939552"/>
            <a:ext cx="4812693" cy="23203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2CA4F02-CE15-4052-85AF-6EEA97E3EA15}"/>
              </a:ext>
            </a:extLst>
          </p:cNvPr>
          <p:cNvSpPr txBox="1">
            <a:spLocks/>
          </p:cNvSpPr>
          <p:nvPr/>
        </p:nvSpPr>
        <p:spPr>
          <a:xfrm>
            <a:off x="904781" y="2018488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A) Bizagi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erabiltzea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E52C45C1-CD7B-41BB-9487-F567D3D46840}"/>
              </a:ext>
            </a:extLst>
          </p:cNvPr>
          <p:cNvSpPr txBox="1">
            <a:spLocks/>
          </p:cNvSpPr>
          <p:nvPr/>
        </p:nvSpPr>
        <p:spPr>
          <a:xfrm>
            <a:off x="6438566" y="2018487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B)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Arkitektura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propioa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sortzea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025755-4E33-4001-A740-C28304EF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07" y="5446579"/>
            <a:ext cx="2006513" cy="9909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A4260C2-A262-4B8C-ADDD-198E2F16A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41" y="5563066"/>
            <a:ext cx="1908315" cy="77507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8A4D34D-642C-4B7C-9CF7-A2DB690BAB22}"/>
              </a:ext>
            </a:extLst>
          </p:cNvPr>
          <p:cNvSpPr txBox="1"/>
          <p:nvPr/>
        </p:nvSpPr>
        <p:spPr>
          <a:xfrm>
            <a:off x="6905737" y="3352414"/>
            <a:ext cx="436098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Workflow-lengoaia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guztiz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propioa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CMS baten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erabilerarekin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soluzio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nahiko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profesionalak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lortu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daitezke</a:t>
            </a: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57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57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670" y="862029"/>
            <a:ext cx="3650398" cy="568570"/>
          </a:xfrm>
        </p:spPr>
        <p:txBody>
          <a:bodyPr/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Arkitekturaren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Erabakia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2CA4F02-CE15-4052-85AF-6EEA97E3EA15}"/>
              </a:ext>
            </a:extLst>
          </p:cNvPr>
          <p:cNvSpPr txBox="1">
            <a:spLocks/>
          </p:cNvSpPr>
          <p:nvPr/>
        </p:nvSpPr>
        <p:spPr>
          <a:xfrm>
            <a:off x="1544572" y="2172543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A)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BPMn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arkitektura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B24402B-1FCC-45A5-B150-385C77E0C092}"/>
              </a:ext>
            </a:extLst>
          </p:cNvPr>
          <p:cNvPicPr/>
          <p:nvPr/>
        </p:nvPicPr>
        <p:blipFill rotWithShape="1">
          <a:blip r:embed="rId2" cstate="print"/>
          <a:srcRect l="58292" t="31549" r="22366" b="46330"/>
          <a:stretch/>
        </p:blipFill>
        <p:spPr bwMode="auto">
          <a:xfrm>
            <a:off x="1505242" y="2770444"/>
            <a:ext cx="4975275" cy="26317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BBB08DD-558A-4420-825B-5B5031A544CA}"/>
              </a:ext>
            </a:extLst>
          </p:cNvPr>
          <p:cNvPicPr/>
          <p:nvPr/>
        </p:nvPicPr>
        <p:blipFill rotWithShape="1">
          <a:blip r:embed="rId3"/>
          <a:srcRect l="31888" b="53744"/>
          <a:stretch/>
        </p:blipFill>
        <p:spPr>
          <a:xfrm>
            <a:off x="6808764" y="2883877"/>
            <a:ext cx="5134708" cy="251826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767D46-8379-4F98-B728-9ECABB1DAEA6}"/>
              </a:ext>
            </a:extLst>
          </p:cNvPr>
          <p:cNvSpPr txBox="1">
            <a:spLocks/>
          </p:cNvSpPr>
          <p:nvPr/>
        </p:nvSpPr>
        <p:spPr>
          <a:xfrm>
            <a:off x="6485208" y="2197951"/>
            <a:ext cx="5739618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B)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Workflowetan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arkitektura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F9C068-F4D2-418B-9EC9-3A4CEC3B9AB9}"/>
              </a:ext>
            </a:extLst>
          </p:cNvPr>
          <p:cNvSpPr txBox="1"/>
          <p:nvPr/>
        </p:nvSpPr>
        <p:spPr>
          <a:xfrm>
            <a:off x="8209001" y="6129865"/>
            <a:ext cx="22920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Workflow-lengoaia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2A1EF41-F3DA-4115-AAE4-CD42DA8E67CF}"/>
              </a:ext>
            </a:extLst>
          </p:cNvPr>
          <p:cNvSpPr txBox="1"/>
          <p:nvPr/>
        </p:nvSpPr>
        <p:spPr>
          <a:xfrm>
            <a:off x="2919921" y="6125394"/>
            <a:ext cx="18549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BPMN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lengoaia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23487DAF-5BD9-408F-93BE-F9C00D5D95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188861" y="5336767"/>
            <a:ext cx="1317050" cy="101772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CE57CDF-53C6-4E59-8A05-DBF39B132EE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213" y="5460074"/>
            <a:ext cx="779731" cy="771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42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92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297" y="901784"/>
            <a:ext cx="3897144" cy="9270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Bizi-zikloa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definitzen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duen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metodologiaren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aukeraketa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D68AD2-F389-43B3-8B17-1B8C312017E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87" y="2939202"/>
            <a:ext cx="2242076" cy="1121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FC082FE-BA91-4FF1-9DF2-A685887B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18" y="2730583"/>
            <a:ext cx="2242077" cy="1509090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4BB044C8-530A-4609-82CF-0D4A424F3339}"/>
              </a:ext>
            </a:extLst>
          </p:cNvPr>
          <p:cNvSpPr/>
          <p:nvPr/>
        </p:nvSpPr>
        <p:spPr>
          <a:xfrm>
            <a:off x="5989983" y="3112334"/>
            <a:ext cx="1125415" cy="74558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8B6598E-1188-4A2C-B686-92011D4391BE}"/>
              </a:ext>
            </a:extLst>
          </p:cNvPr>
          <p:cNvSpPr txBox="1"/>
          <p:nvPr/>
        </p:nvSpPr>
        <p:spPr>
          <a:xfrm>
            <a:off x="3512677" y="4421932"/>
            <a:ext cx="60800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Funtsezko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ezaugarriak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hartu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garapen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prozesua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sinplifikatu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bere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printzipioei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leial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izaten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jarraitu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1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92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III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670" y="862029"/>
            <a:ext cx="3650398" cy="568570"/>
          </a:xfrm>
        </p:spPr>
        <p:txBody>
          <a:bodyPr/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Workflow-lengoaia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bilatu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379A68-C078-496D-ACEC-5698A6D3A62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4"/>
          <a:stretch/>
        </p:blipFill>
        <p:spPr bwMode="auto">
          <a:xfrm>
            <a:off x="2061702" y="2295609"/>
            <a:ext cx="1374140" cy="2449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0EB2CB3-0384-411B-800F-68567B8B2B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040" y="2295609"/>
            <a:ext cx="1090793" cy="24491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8DB9520-3801-4159-8D3A-370345E2AA55}"/>
              </a:ext>
            </a:extLst>
          </p:cNvPr>
          <p:cNvSpPr txBox="1"/>
          <p:nvPr/>
        </p:nvSpPr>
        <p:spPr>
          <a:xfrm>
            <a:off x="1915195" y="1623937"/>
            <a:ext cx="327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1)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OpenUP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metodologiak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erabilitako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kolore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formak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47BBBD-8A25-4B3A-B5A4-4DBA35B07F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76290" y="2850061"/>
            <a:ext cx="2872105" cy="224282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38EAE97-5137-4C31-9A6B-725CC0AF4E47}"/>
              </a:ext>
            </a:extLst>
          </p:cNvPr>
          <p:cNvSpPr txBox="1"/>
          <p:nvPr/>
        </p:nvSpPr>
        <p:spPr>
          <a:xfrm>
            <a:off x="4976291" y="2381110"/>
            <a:ext cx="301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2)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Exekuzioan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pentsatzen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48B1C69-BC15-4F23-A83B-1BDF8B07E84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36248" y="3520206"/>
            <a:ext cx="2984500" cy="212217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8DF248F-800C-4347-A6B4-9F3207624B91}"/>
              </a:ext>
            </a:extLst>
          </p:cNvPr>
          <p:cNvSpPr txBox="1"/>
          <p:nvPr/>
        </p:nvSpPr>
        <p:spPr>
          <a:xfrm>
            <a:off x="8377712" y="2778677"/>
            <a:ext cx="2743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3)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Irudia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negozio-logikaren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arteko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banaketa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C057C2D-1FBE-4357-8534-9CDDBFB0E0B3}"/>
              </a:ext>
            </a:extLst>
          </p:cNvPr>
          <p:cNvSpPr txBox="1"/>
          <p:nvPr/>
        </p:nvSpPr>
        <p:spPr>
          <a:xfrm>
            <a:off x="1830788" y="5392545"/>
            <a:ext cx="395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4)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Optimizazioa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akatsen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zuzenketa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59B9F6-6E88-4BF0-BB3B-1E163B78BABC}"/>
              </a:ext>
            </a:extLst>
          </p:cNvPr>
          <p:cNvSpPr txBox="1"/>
          <p:nvPr/>
        </p:nvSpPr>
        <p:spPr>
          <a:xfrm>
            <a:off x="6535869" y="5784390"/>
            <a:ext cx="72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5) ???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5242058-97C7-4831-AF9B-9F89ED3E64AB}"/>
              </a:ext>
            </a:extLst>
          </p:cNvPr>
          <p:cNvSpPr txBox="1"/>
          <p:nvPr/>
        </p:nvSpPr>
        <p:spPr>
          <a:xfrm>
            <a:off x="8365927" y="6153722"/>
            <a:ext cx="72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6) ???    </a:t>
            </a:r>
          </a:p>
        </p:txBody>
      </p:sp>
    </p:spTree>
    <p:extLst>
      <p:ext uri="{BB962C8B-B14F-4D97-AF65-F5344CB8AC3E}">
        <p14:creationId xmlns:p14="http://schemas.microsoft.com/office/powerpoint/2010/main" val="362015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92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IV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670" y="862029"/>
            <a:ext cx="3650398" cy="568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CMSaren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Aukeraketa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9C68FE2-90C0-4662-95D8-701AFF2D8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86210"/>
              </p:ext>
            </p:extLst>
          </p:nvPr>
        </p:nvGraphicFramePr>
        <p:xfrm>
          <a:off x="2459499" y="1765327"/>
          <a:ext cx="8258756" cy="3649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2831">
                  <a:extLst>
                    <a:ext uri="{9D8B030D-6E8A-4147-A177-3AD203B41FA5}">
                      <a16:colId xmlns:a16="http://schemas.microsoft.com/office/drawing/2014/main" val="2223352241"/>
                    </a:ext>
                  </a:extLst>
                </a:gridCol>
                <a:gridCol w="1948069">
                  <a:extLst>
                    <a:ext uri="{9D8B030D-6E8A-4147-A177-3AD203B41FA5}">
                      <a16:colId xmlns:a16="http://schemas.microsoft.com/office/drawing/2014/main" val="1292729565"/>
                    </a:ext>
                  </a:extLst>
                </a:gridCol>
                <a:gridCol w="1842052">
                  <a:extLst>
                    <a:ext uri="{9D8B030D-6E8A-4147-A177-3AD203B41FA5}">
                      <a16:colId xmlns:a16="http://schemas.microsoft.com/office/drawing/2014/main" val="259988366"/>
                    </a:ext>
                  </a:extLst>
                </a:gridCol>
                <a:gridCol w="1865804">
                  <a:extLst>
                    <a:ext uri="{9D8B030D-6E8A-4147-A177-3AD203B41FA5}">
                      <a16:colId xmlns:a16="http://schemas.microsoft.com/office/drawing/2014/main" val="4014027975"/>
                    </a:ext>
                  </a:extLst>
                </a:gridCol>
              </a:tblGrid>
              <a:tr h="646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Ezaugarria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386858"/>
                  </a:ext>
                </a:extLst>
              </a:tr>
              <a:tr h="419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Kode irekia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8294033"/>
                  </a:ext>
                </a:extLst>
              </a:tr>
              <a:tr h="301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Dokumentazio sinple eta ondo egituratuta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6934624"/>
                  </a:ext>
                </a:extLst>
              </a:tr>
              <a:tr h="5088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Komunitate aktiboa eta foroak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✘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068205"/>
                  </a:ext>
                </a:extLst>
              </a:tr>
              <a:tr h="4282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Estentsio gehigarri eta moduluen hedapena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✘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3235888"/>
                  </a:ext>
                </a:extLst>
              </a:tr>
              <a:tr h="430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>
                          <a:effectLst/>
                        </a:rPr>
                        <a:t>Beginner-friendly</a:t>
                      </a:r>
                      <a:endParaRPr lang="es-ES" sz="20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✘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✘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7882305"/>
                  </a:ext>
                </a:extLst>
              </a:tr>
              <a:tr h="5023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Erabiltzaileen kudeaketa erraza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✘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✘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1960161"/>
                  </a:ext>
                </a:extLst>
              </a:tr>
              <a:tr h="2087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Programazio-lengoaia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PHP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PHP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PHP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97543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78EFCC7-8072-4799-8DBA-9629489997E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513" y="1823976"/>
            <a:ext cx="1401976" cy="4512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157C6F-362E-4709-B3AF-504A2D1D5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43" y="1625980"/>
            <a:ext cx="1019795" cy="8472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CD7C13-5468-4590-9365-029BA48D8C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32" y="1688261"/>
            <a:ext cx="1338336" cy="7227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A1CF44-4042-42FE-9F03-DD790CC368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8" y="5735078"/>
            <a:ext cx="1143033" cy="91442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58ECE65-3004-4BE8-965F-DED1B46FC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23" y="5773861"/>
            <a:ext cx="2480354" cy="79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87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92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64" y="696059"/>
            <a:ext cx="4605609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Inferentzia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motorraren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erabakia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B77A3CD-4941-4C05-9AE8-AC34DEE6A612}"/>
              </a:ext>
            </a:extLst>
          </p:cNvPr>
          <p:cNvSpPr txBox="1">
            <a:spLocks/>
          </p:cNvSpPr>
          <p:nvPr/>
        </p:nvSpPr>
        <p:spPr>
          <a:xfrm>
            <a:off x="3611157" y="1932777"/>
            <a:ext cx="916272" cy="87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4400" dirty="0">
                <a:solidFill>
                  <a:schemeClr val="bg2">
                    <a:lumMod val="50000"/>
                  </a:schemeClr>
                </a:solidFill>
              </a:rPr>
              <a:t>A) 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7540E0-4FF0-4AAA-9226-BB2979A670DA}"/>
              </a:ext>
            </a:extLst>
          </p:cNvPr>
          <p:cNvSpPr txBox="1">
            <a:spLocks/>
          </p:cNvSpPr>
          <p:nvPr/>
        </p:nvSpPr>
        <p:spPr>
          <a:xfrm>
            <a:off x="3611157" y="4312437"/>
            <a:ext cx="916272" cy="87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4400" dirty="0">
                <a:solidFill>
                  <a:schemeClr val="bg2">
                    <a:lumMod val="50000"/>
                  </a:schemeClr>
                </a:solidFill>
              </a:rPr>
              <a:t>B) 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70B152-6AFC-4D89-8C37-4505848110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5123" y="3127166"/>
            <a:ext cx="1693558" cy="134931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AA0D6CB-CFC1-423D-9E28-56C40946D371}"/>
              </a:ext>
            </a:extLst>
          </p:cNvPr>
          <p:cNvSpPr txBox="1"/>
          <p:nvPr/>
        </p:nvSpPr>
        <p:spPr>
          <a:xfrm>
            <a:off x="783627" y="4601697"/>
            <a:ext cx="295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DOT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lengoaian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idatzitako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workflow-eredua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F9C73BC-FA76-4E05-8C14-B7B93E59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48" y="2540156"/>
            <a:ext cx="1682527" cy="6517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9DA2736-83E8-44B0-8D54-39E83CDFAE8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92" y="2474011"/>
            <a:ext cx="1909371" cy="696921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8536860D-A0DD-4046-989B-40AA58F2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691" y="3811340"/>
            <a:ext cx="1693558" cy="73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1EBA30FB-8428-4216-8FB3-F16F0494024B}"/>
              </a:ext>
            </a:extLst>
          </p:cNvPr>
          <p:cNvSpPr/>
          <p:nvPr/>
        </p:nvSpPr>
        <p:spPr>
          <a:xfrm>
            <a:off x="3737004" y="1815548"/>
            <a:ext cx="6005175" cy="4731026"/>
          </a:xfrm>
          <a:prstGeom prst="rect">
            <a:avLst/>
          </a:prstGeom>
          <a:noFill/>
          <a:ln w="2222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535D6F74-6D1E-466C-9FE0-65A93523F9FC}"/>
              </a:ext>
            </a:extLst>
          </p:cNvPr>
          <p:cNvCxnSpPr>
            <a:stCxn id="18" idx="1"/>
            <a:endCxn id="18" idx="3"/>
          </p:cNvCxnSpPr>
          <p:nvPr/>
        </p:nvCxnSpPr>
        <p:spPr>
          <a:xfrm>
            <a:off x="3737004" y="4181061"/>
            <a:ext cx="6005175" cy="0"/>
          </a:xfrm>
          <a:prstGeom prst="line">
            <a:avLst/>
          </a:prstGeom>
          <a:ln w="2222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2CCDD49F-A28C-4697-8EC2-F46A575278BE}"/>
              </a:ext>
            </a:extLst>
          </p:cNvPr>
          <p:cNvSpPr/>
          <p:nvPr/>
        </p:nvSpPr>
        <p:spPr>
          <a:xfrm>
            <a:off x="6337336" y="2662502"/>
            <a:ext cx="712039" cy="41480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76FD008F-1FF4-45B1-981B-0D7D0354FC48}"/>
              </a:ext>
            </a:extLst>
          </p:cNvPr>
          <p:cNvSpPr/>
          <p:nvPr/>
        </p:nvSpPr>
        <p:spPr>
          <a:xfrm>
            <a:off x="3094939" y="4028943"/>
            <a:ext cx="529470" cy="33655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28BD62F2-3E60-4235-BBA0-C4D413F17DF6}"/>
              </a:ext>
            </a:extLst>
          </p:cNvPr>
          <p:cNvSpPr/>
          <p:nvPr/>
        </p:nvSpPr>
        <p:spPr>
          <a:xfrm>
            <a:off x="9832243" y="4028943"/>
            <a:ext cx="477604" cy="32039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719AF46-3778-4776-A49F-A470EA916814}"/>
              </a:ext>
            </a:extLst>
          </p:cNvPr>
          <p:cNvSpPr txBox="1"/>
          <p:nvPr/>
        </p:nvSpPr>
        <p:spPr>
          <a:xfrm>
            <a:off x="10045405" y="4601697"/>
            <a:ext cx="2269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EHSISek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exekutatzeko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prest, COOL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lengoaian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2FCA3DC-F32E-4F2E-AB96-064A554BDC77}"/>
              </a:ext>
            </a:extLst>
          </p:cNvPr>
          <p:cNvSpPr txBox="1"/>
          <p:nvPr/>
        </p:nvSpPr>
        <p:spPr>
          <a:xfrm>
            <a:off x="3927759" y="3225300"/>
            <a:ext cx="236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Graphml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formatura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eraldatu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705C19C-C6B3-47C0-85EB-4CD484F131BB}"/>
              </a:ext>
            </a:extLst>
          </p:cNvPr>
          <p:cNvSpPr txBox="1"/>
          <p:nvPr/>
        </p:nvSpPr>
        <p:spPr>
          <a:xfrm>
            <a:off x="7070624" y="3214518"/>
            <a:ext cx="257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COOL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lengoaiako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klase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instantzia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bihurtu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C4DF1E7-CAF5-4EDC-9987-FD55502BF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05" y="4828867"/>
            <a:ext cx="3703948" cy="148782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46568F-21D4-40AB-8958-6A8C9F23228C}"/>
              </a:ext>
            </a:extLst>
          </p:cNvPr>
          <p:cNvSpPr txBox="1"/>
          <p:nvPr/>
        </p:nvSpPr>
        <p:spPr>
          <a:xfrm>
            <a:off x="5133904" y="4194724"/>
            <a:ext cx="3118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Bi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lengoaien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arteko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metaeredu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bat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definitzea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59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616097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Proposatutako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Deskribapena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BAA1374D-ED29-4571-92AC-D7B4CC408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441" y="2255971"/>
            <a:ext cx="10018713" cy="3124201"/>
          </a:xfrm>
        </p:spPr>
        <p:txBody>
          <a:bodyPr/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Workflow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Editor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Prozesu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Sortzailea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IO-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System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8BE832-D528-40D3-AA26-05B8BF4F5EC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57" y="3215399"/>
            <a:ext cx="1280159" cy="12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8446FB-F39C-4BC4-A64B-7474CEA6012D}"/>
              </a:ext>
            </a:extLst>
          </p:cNvPr>
          <p:cNvSpPr txBox="1"/>
          <p:nvPr/>
        </p:nvSpPr>
        <p:spPr>
          <a:xfrm>
            <a:off x="2099323" y="4300544"/>
            <a:ext cx="2234427" cy="70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2140" marR="612140" algn="ctr">
              <a:lnSpc>
                <a:spcPct val="115000"/>
              </a:lnSpc>
              <a:spcAft>
                <a:spcPts val="400"/>
              </a:spcAft>
            </a:pPr>
            <a:r>
              <a:rPr lang="eu-E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ProWF</a:t>
            </a:r>
            <a:r>
              <a:rPr lang="eu-E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sistema</a:t>
            </a: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DDA0861E-1545-4E84-A79C-3ACB00010E9F}"/>
              </a:ext>
            </a:extLst>
          </p:cNvPr>
          <p:cNvSpPr/>
          <p:nvPr/>
        </p:nvSpPr>
        <p:spPr>
          <a:xfrm>
            <a:off x="3856616" y="1704657"/>
            <a:ext cx="913496" cy="4226831"/>
          </a:xfrm>
          <a:prstGeom prst="leftBrace">
            <a:avLst/>
          </a:prstGeom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Abrir llave 17">
            <a:extLst>
              <a:ext uri="{FF2B5EF4-FFF2-40B4-BE49-F238E27FC236}">
                <a16:creationId xmlns:a16="http://schemas.microsoft.com/office/drawing/2014/main" id="{0F515772-BF52-424C-986E-9C992FE5EF05}"/>
              </a:ext>
            </a:extLst>
          </p:cNvPr>
          <p:cNvSpPr/>
          <p:nvPr/>
        </p:nvSpPr>
        <p:spPr>
          <a:xfrm>
            <a:off x="6337181" y="3926648"/>
            <a:ext cx="913496" cy="2004838"/>
          </a:xfrm>
          <a:prstGeom prst="leftBrace">
            <a:avLst/>
          </a:prstGeom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24ED366D-C064-43C6-A96B-50CD17349AFB}"/>
              </a:ext>
            </a:extLst>
          </p:cNvPr>
          <p:cNvSpPr txBox="1">
            <a:spLocks/>
          </p:cNvSpPr>
          <p:nvPr/>
        </p:nvSpPr>
        <p:spPr>
          <a:xfrm>
            <a:off x="7078537" y="3534381"/>
            <a:ext cx="4199468" cy="278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Proiektuko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Zuzendaria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Analista</a:t>
            </a: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Kalitate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Arduraduna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268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616097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Proposatutako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Deskribapena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64" y="794535"/>
            <a:ext cx="4605609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Workflow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Editor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DD0DAEE-5D14-4759-9BDD-D1C989561A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>
            <a:fillRect/>
          </a:stretch>
        </p:blipFill>
        <p:spPr bwMode="auto">
          <a:xfrm>
            <a:off x="2214291" y="1455895"/>
            <a:ext cx="8955455" cy="4850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337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2E29E-5940-473D-9260-D40EECD6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093" y="96078"/>
            <a:ext cx="6149146" cy="970722"/>
          </a:xfrm>
        </p:spPr>
        <p:txBody>
          <a:bodyPr>
            <a:normAutofit/>
          </a:bodyPr>
          <a:lstStyle/>
          <a:p>
            <a:r>
              <a:rPr lang="es-ES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Aurkezpenaren</a:t>
            </a:r>
            <a:r>
              <a:rPr lang="es-E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Gidoia</a:t>
            </a:r>
            <a:endParaRPr lang="es-E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6602AC-9024-4830-B705-B3F70FA86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503" y="2631734"/>
            <a:ext cx="4883588" cy="5209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I. 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Sarrera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II.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Proiektuaren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Xedea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III.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Aurrekariak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IV.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Egungo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Egoera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V.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Erabilitako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Arau eta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Metodologiak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VI.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Hasierako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Betekizunak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VII.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Irismena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268190D-F001-4951-BF2B-B3E91206C96A}"/>
              </a:ext>
            </a:extLst>
          </p:cNvPr>
          <p:cNvSpPr txBox="1">
            <a:spLocks/>
          </p:cNvSpPr>
          <p:nvPr/>
        </p:nvSpPr>
        <p:spPr>
          <a:xfrm>
            <a:off x="6373091" y="2111415"/>
            <a:ext cx="6809266" cy="5889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VIII.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Aukeren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Ikerketa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eta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Egingarritasuna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IX.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Proposatutako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Sistemaren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Deskribapena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X. 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Etorkizunerako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hobekuntzak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XI.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Proiektuaren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Barne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Kudeaketa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XII.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Proiektuaren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Webgunea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XIII.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ProWF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sistema (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bideoa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XIV.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Hipotesiak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eta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Ondorioak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0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Proposatutako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Deskribapena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64" y="794535"/>
            <a:ext cx="4605609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Datu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-base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erlazionala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8D1098-B96B-44C4-929F-EAA79CA70A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8"/>
          <a:stretch>
            <a:fillRect/>
          </a:stretch>
        </p:blipFill>
        <p:spPr bwMode="auto">
          <a:xfrm>
            <a:off x="2489828" y="1695045"/>
            <a:ext cx="8583933" cy="4521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249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Proposatutako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Deskribapena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IV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64" y="794535"/>
            <a:ext cx="4605609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IO-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System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E81106-CFF3-49A3-865B-27B406ACF4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085" y="1582504"/>
            <a:ext cx="8111392" cy="4982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385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Proposatutako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Deskribapena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64" y="794535"/>
            <a:ext cx="4605609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Datu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-base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erlazionala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II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FEA42E-8A99-4A65-AF2C-8670B3C68E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08" y="1695045"/>
            <a:ext cx="8772574" cy="46501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044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Proposatutako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Deskribapena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64" y="794535"/>
            <a:ext cx="4605609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Datu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-base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dokumentala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901F35-D654-4316-BC9F-0AA67A2DA6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33"/>
          <a:stretch>
            <a:fillRect/>
          </a:stretch>
        </p:blipFill>
        <p:spPr bwMode="auto">
          <a:xfrm>
            <a:off x="4411096" y="2579480"/>
            <a:ext cx="4741398" cy="1699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369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64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Proposatutako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Deskribapena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64" y="794535"/>
            <a:ext cx="4605609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Etorkizunerako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hobekuntzak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14A5F8-2749-4895-9767-A2664106B01B}"/>
              </a:ext>
            </a:extLst>
          </p:cNvPr>
          <p:cNvSpPr txBox="1"/>
          <p:nvPr/>
        </p:nvSpPr>
        <p:spPr>
          <a:xfrm>
            <a:off x="1922098" y="2143247"/>
            <a:ext cx="711106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Eraldaketa-prozesu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errepikakorra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ekiditeko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Metaeredua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kudeatzeko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sistema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zerbitzari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batean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jartzea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sortzeko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testu-editore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erabili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beharrean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Editore-grafikoa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Enpresak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ondo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egiten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duena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garapen-prozesuan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sartzea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CMMI 2.0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kalitate-ereduaren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2. eta 3.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mailak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lortzeko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garapen-prozesua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osatzea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7C34FD-D7F9-4255-AF13-09D96AD10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18" y="2212522"/>
            <a:ext cx="1564950" cy="15649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770FC8-36E8-42B7-87FD-E6EF9573E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18" y="4093767"/>
            <a:ext cx="1564950" cy="15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7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750D8-CA0C-4CE0-841F-B8026F5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Barne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Kudeaketa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607" y="789316"/>
            <a:ext cx="2716376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Arriskuen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Analisia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B7062345-1449-4F65-B1F9-3CCC3593D6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235210"/>
              </p:ext>
            </p:extLst>
          </p:nvPr>
        </p:nvGraphicFramePr>
        <p:xfrm>
          <a:off x="1385593" y="1676773"/>
          <a:ext cx="6267231" cy="4275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F718204-C183-4F1A-8D31-3B3499DAC831}"/>
              </a:ext>
            </a:extLst>
          </p:cNvPr>
          <p:cNvSpPr txBox="1">
            <a:spLocks/>
          </p:cNvSpPr>
          <p:nvPr/>
        </p:nvSpPr>
        <p:spPr>
          <a:xfrm>
            <a:off x="7363843" y="1689264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Identifikatutako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arrisku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larrienak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6CA9D04-21AC-4BC4-8984-C305B79012AA}"/>
              </a:ext>
            </a:extLst>
          </p:cNvPr>
          <p:cNvSpPr txBox="1"/>
          <p:nvPr/>
        </p:nvSpPr>
        <p:spPr>
          <a:xfrm>
            <a:off x="7448776" y="3048110"/>
            <a:ext cx="43609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b="1" dirty="0">
                <a:solidFill>
                  <a:schemeClr val="accent4">
                    <a:lumMod val="75000"/>
                  </a:schemeClr>
                </a:solidFill>
              </a:rPr>
              <a:t>R03: </a:t>
            </a:r>
            <a:r>
              <a:rPr lang="es-ES" sz="2000" b="1" dirty="0" err="1">
                <a:solidFill>
                  <a:schemeClr val="accent4">
                    <a:lumMod val="75000"/>
                  </a:schemeClr>
                </a:solidFill>
              </a:rPr>
              <a:t>Workflow-lengoaiaren</a:t>
            </a:r>
            <a:r>
              <a:rPr lang="es-E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4">
                    <a:lumMod val="75000"/>
                  </a:schemeClr>
                </a:solidFill>
              </a:rPr>
              <a:t>aldaketak</a:t>
            </a:r>
            <a:endParaRPr lang="es-ES" sz="20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s-ES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b="1" dirty="0">
                <a:solidFill>
                  <a:schemeClr val="accent3"/>
                </a:solidFill>
              </a:rPr>
              <a:t>R06: </a:t>
            </a:r>
            <a:r>
              <a:rPr lang="es-ES" sz="2000" b="1" dirty="0" err="1">
                <a:solidFill>
                  <a:schemeClr val="accent3"/>
                </a:solidFill>
              </a:rPr>
              <a:t>CMSaren</a:t>
            </a:r>
            <a:r>
              <a:rPr lang="es-ES" sz="2000" b="1" dirty="0">
                <a:solidFill>
                  <a:schemeClr val="accent3"/>
                </a:solidFill>
              </a:rPr>
              <a:t> eta </a:t>
            </a:r>
            <a:r>
              <a:rPr lang="es-ES" sz="2000" b="1" dirty="0" err="1">
                <a:solidFill>
                  <a:schemeClr val="accent3"/>
                </a:solidFill>
              </a:rPr>
              <a:t>datu-baseen</a:t>
            </a:r>
            <a:r>
              <a:rPr lang="es-ES" sz="2000" b="1" dirty="0">
                <a:solidFill>
                  <a:schemeClr val="accent3"/>
                </a:solidFill>
              </a:rPr>
              <a:t> </a:t>
            </a:r>
            <a:r>
              <a:rPr lang="es-ES" sz="2000" b="1" dirty="0" err="1">
                <a:solidFill>
                  <a:schemeClr val="accent3"/>
                </a:solidFill>
              </a:rPr>
              <a:t>migrazioa</a:t>
            </a:r>
            <a:endParaRPr lang="es-ES" sz="2000" b="1" dirty="0">
              <a:solidFill>
                <a:schemeClr val="accent3"/>
              </a:solidFill>
            </a:endParaRPr>
          </a:p>
          <a:p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3666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750D8-CA0C-4CE0-841F-B8026F5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Barne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Kudeaketa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361" y="738221"/>
            <a:ext cx="3818868" cy="1195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Proiektuaren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antolaketa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kudeaketa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F718204-C183-4F1A-8D31-3B3499DAC831}"/>
              </a:ext>
            </a:extLst>
          </p:cNvPr>
          <p:cNvSpPr txBox="1">
            <a:spLocks/>
          </p:cNvSpPr>
          <p:nvPr/>
        </p:nvSpPr>
        <p:spPr>
          <a:xfrm>
            <a:off x="5358691" y="2921286"/>
            <a:ext cx="4137001" cy="2880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Taldekideak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Ardurak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betekizunak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Lan-ingurunea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Informazio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-sistema</a:t>
            </a: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Komunikazio-kanalak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Marcador de contenido 5">
            <a:extLst>
              <a:ext uri="{FF2B5EF4-FFF2-40B4-BE49-F238E27FC236}">
                <a16:creationId xmlns:a16="http://schemas.microsoft.com/office/drawing/2014/main" id="{21B8B31A-D130-4D64-88DC-EE9F5B41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79" y="2205067"/>
            <a:ext cx="2915082" cy="37782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E24B66F-5251-4EDD-9C02-68D8DA8E3D4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586" y="3373653"/>
            <a:ext cx="2882156" cy="14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1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750D8-CA0C-4CE0-841F-B8026F5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Barne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Kudeaketa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361" y="738221"/>
            <a:ext cx="3818868" cy="1195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Denboraren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planifikazioa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00A1794-6D96-406E-8607-B5EED4C611F6}"/>
              </a:ext>
            </a:extLst>
          </p:cNvPr>
          <p:cNvSpPr txBox="1">
            <a:spLocks/>
          </p:cNvSpPr>
          <p:nvPr/>
        </p:nvSpPr>
        <p:spPr>
          <a:xfrm>
            <a:off x="6911332" y="2233198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9A4BBCA-D107-4602-B458-1E682A3A4295}"/>
              </a:ext>
            </a:extLst>
          </p:cNvPr>
          <p:cNvSpPr txBox="1">
            <a:spLocks/>
          </p:cNvSpPr>
          <p:nvPr/>
        </p:nvSpPr>
        <p:spPr>
          <a:xfrm>
            <a:off x="782494" y="1700578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Iterazio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plana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800DD4A-0E67-457A-BA04-A09B5950C93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"/>
          <a:stretch/>
        </p:blipFill>
        <p:spPr bwMode="auto">
          <a:xfrm>
            <a:off x="4434110" y="3273326"/>
            <a:ext cx="6837070" cy="28186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A9713597-3926-411C-B6DB-1AF53BAFBDD5}"/>
              </a:ext>
            </a:extLst>
          </p:cNvPr>
          <p:cNvSpPr txBox="1">
            <a:spLocks/>
          </p:cNvSpPr>
          <p:nvPr/>
        </p:nvSpPr>
        <p:spPr>
          <a:xfrm>
            <a:off x="6625154" y="1902947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Lan-atazen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deskribapena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denbora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estimazioak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4F6CB7E-9BFC-4815-A8B9-0D70E2398D87}"/>
              </a:ext>
            </a:extLst>
          </p:cNvPr>
          <p:cNvSpPr txBox="1"/>
          <p:nvPr/>
        </p:nvSpPr>
        <p:spPr>
          <a:xfrm>
            <a:off x="1713841" y="3428999"/>
            <a:ext cx="43609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Mugarri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garrantzitsuak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definitu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Iterazioak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planifikatu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Iterazioak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gehitu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A429ABA-3DBE-46C2-8445-F5E243637D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94" y="2470348"/>
            <a:ext cx="1917301" cy="9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3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750D8-CA0C-4CE0-841F-B8026F5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Barne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Kudeaketa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IV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361" y="738221"/>
            <a:ext cx="3818868" cy="1195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Aurrekontua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00A1794-6D96-406E-8607-B5EED4C611F6}"/>
              </a:ext>
            </a:extLst>
          </p:cNvPr>
          <p:cNvSpPr txBox="1">
            <a:spLocks/>
          </p:cNvSpPr>
          <p:nvPr/>
        </p:nvSpPr>
        <p:spPr>
          <a:xfrm>
            <a:off x="6911332" y="2233198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50C770D9-3B06-49E9-91AB-9825A24D90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89006"/>
              </p:ext>
            </p:extLst>
          </p:nvPr>
        </p:nvGraphicFramePr>
        <p:xfrm>
          <a:off x="2263769" y="2145227"/>
          <a:ext cx="9036051" cy="2379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1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493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Century Gothic" panose="020B0502020202020204" pitchFamily="34" charset="0"/>
                        </a:rPr>
                        <a:t>Partida</a:t>
                      </a:r>
                      <a:endParaRPr lang="eu-E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Century Gothic" panose="020B0502020202020204" pitchFamily="34" charset="0"/>
                        </a:rPr>
                        <a:t>Parametroak</a:t>
                      </a:r>
                      <a:endParaRPr lang="eu-E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Century Gothic" panose="020B0502020202020204" pitchFamily="34" charset="0"/>
                        </a:rPr>
                        <a:t>Totala</a:t>
                      </a:r>
                      <a:r>
                        <a:rPr lang="es-ES" dirty="0">
                          <a:latin typeface="Century Gothic" panose="020B0502020202020204" pitchFamily="34" charset="0"/>
                        </a:rPr>
                        <a:t> (</a:t>
                      </a:r>
                      <a:r>
                        <a:rPr lang="es-ES" dirty="0" err="1">
                          <a:latin typeface="Century Gothic" panose="020B0502020202020204" pitchFamily="34" charset="0"/>
                        </a:rPr>
                        <a:t>BEZa</a:t>
                      </a:r>
                      <a:r>
                        <a:rPr lang="es-ES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ES" dirty="0" err="1">
                          <a:latin typeface="Century Gothic" panose="020B0502020202020204" pitchFamily="34" charset="0"/>
                        </a:rPr>
                        <a:t>barne</a:t>
                      </a:r>
                      <a:r>
                        <a:rPr lang="es-ES" dirty="0">
                          <a:latin typeface="Century Gothic" panose="020B0502020202020204" pitchFamily="34" charset="0"/>
                        </a:rPr>
                        <a:t>)</a:t>
                      </a:r>
                      <a:endParaRPr lang="eu-E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493"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Giza</a:t>
                      </a:r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Baliabideak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386 </a:t>
                      </a:r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ordu</a:t>
                      </a:r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 x 50,00 €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28.024,00</a:t>
                      </a:r>
                      <a:r>
                        <a:rPr lang="es-ES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 €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042"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Erramintak</a:t>
                      </a:r>
                      <a:endParaRPr lang="eu-ES" i="1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0,00 €</a:t>
                      </a:r>
                      <a:r>
                        <a:rPr lang="es-ES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 + 0,00 € (</a:t>
                      </a:r>
                      <a:r>
                        <a:rPr lang="es-ES" baseline="0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mantenua</a:t>
                      </a:r>
                      <a:r>
                        <a:rPr lang="es-ES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)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0,00 €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493">
                <a:tc gridSpan="2"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entury Gothic" panose="020B0502020202020204" pitchFamily="34" charset="0"/>
                        </a:rPr>
                        <a:t>GUZTIRA</a:t>
                      </a:r>
                      <a:endParaRPr lang="eu-ES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u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entury Gothic" panose="020B0502020202020204" pitchFamily="34" charset="0"/>
                        </a:rPr>
                        <a:t>28.024,00 €</a:t>
                      </a:r>
                      <a:endParaRPr lang="eu-ES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E601A973-31E0-46BE-AADC-E431FF61543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55" y="5049628"/>
            <a:ext cx="1337265" cy="5179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DB57FDF-EC09-4346-A417-DD359B3B35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33" y="5058902"/>
            <a:ext cx="1517558" cy="553909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2BDA04AE-E52F-4538-B2EB-9DC3F2F1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992" y="5025107"/>
            <a:ext cx="1346031" cy="5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AA2B214-22FE-48FB-8D69-F15530B9AFC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80" y="4968677"/>
            <a:ext cx="851151" cy="73624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0C6E965-B88E-4D6F-8148-871AE0AB3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88" y="4928301"/>
            <a:ext cx="928985" cy="83608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2939FAC-104F-4D9A-BB8F-724FD1E803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19" y="5907399"/>
            <a:ext cx="1720853" cy="55390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ECF8A25-CFF1-4A04-94EC-351A88786C1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3" y="5935478"/>
            <a:ext cx="1517558" cy="39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5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A3AF328-D01A-4603-9076-5EB94C27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215" y="83974"/>
            <a:ext cx="9985725" cy="755883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webgunea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21EA2C-0BEC-4E71-B4F7-A065C462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16" y="1496305"/>
            <a:ext cx="9985725" cy="45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6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E1BBFF-F94F-4852-B0C6-6F618DEB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439" y="0"/>
            <a:ext cx="2849216" cy="1752600"/>
          </a:xfrm>
        </p:spPr>
        <p:txBody>
          <a:bodyPr>
            <a:normAutofit fontScale="90000"/>
          </a:bodyPr>
          <a:lstStyle/>
          <a:p>
            <a:r>
              <a:rPr lang="es-ES" sz="6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Sarrera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ES" sz="2700" b="1" dirty="0">
                <a:solidFill>
                  <a:schemeClr val="bg2">
                    <a:lumMod val="50000"/>
                  </a:schemeClr>
                </a:solidFill>
              </a:rPr>
              <a:t>TESTUINGURUA</a:t>
            </a:r>
            <a:r>
              <a:rPr lang="es-ES" sz="3600" b="1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s-ES" sz="3600" b="1" dirty="0">
                <a:solidFill>
                  <a:schemeClr val="bg2">
                    <a:lumMod val="50000"/>
                  </a:schemeClr>
                </a:solidFill>
              </a:rPr>
            </a:br>
            <a:endParaRPr lang="es-E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B4D180-FC76-440E-8E00-1C81CEB1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637" y="1670760"/>
            <a:ext cx="7046575" cy="28944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S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Softwarearen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kalitatearen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garrantzia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Bezeroen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itxaropen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betekizunak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gainditzea</a:t>
            </a:r>
            <a:endParaRPr lang="es-ES" sz="2400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Ziurtagiriak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lortzea</a:t>
            </a:r>
            <a:endParaRPr lang="es-ES" sz="24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FE241C7-B760-4A72-A7AA-D1B6B616F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714859"/>
              </p:ext>
            </p:extLst>
          </p:nvPr>
        </p:nvGraphicFramePr>
        <p:xfrm>
          <a:off x="3447913" y="4508981"/>
          <a:ext cx="2056777" cy="11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Imagen de mapa de bits" r:id="rId3" imgW="3276720" imgH="1905120" progId="Paint.Picture">
                  <p:embed/>
                </p:oleObj>
              </mc:Choice>
              <mc:Fallback>
                <p:oleObj name="Imagen de mapa de bits" r:id="rId3" imgW="3276720" imgH="1905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7913" y="4508981"/>
                        <a:ext cx="2056777" cy="11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data:image/png;base64,iVBORw0KGgoAAAANSUhEUgAAAQEAAADCCAMAAAB+OYdhAAAABlBMVEX///8AAABVwtN+AAAE8UlEQVR4nO3a27qjIAwGUHj/l55vtkVOAROIIvHnYo+tAZIltWrHObTVza9OYE3z3v//c2yE7Q9h+Fh7+Hv8+YhBXnXmcKwH6y0sAFLgAwRV5eXLQ8huIyqnQFaneV/LKiX32iZIP/XuLDgjSb4cDLa0ulh3shUuEKwSJCs8q9vniyFeKKxOWLvlR7ktkKyQ1Skrt/BRL8umLH5hq1PWbefR5QicnxRDrQS4ErBH0AGgMX5nRDPtqE4kYIygBGAJWLo4PGoTChwEq1NXal2AnowVgt+l4ICAFYIKgCfw67Y6e4VWL4HWoSUFDBBkDwX/Nv/eJY47tcPCIsiXgCMPdb44jBGkS8Dlz0hJgTLMkgB1Y9jiSH9P2L3FI0nX3FoQoef+AuEmr1Vz5yPhTBDk618kYOUe2Zd3RRIBE4/LqpsCkUD4WXnnVl8RigRMfB1OCpgA4AuQHqtLmGyfFxDW/A4B32ysHtQuTQFWRtyK2j9hCwS4ccMtHW5gsm5FVe9+dOOxRj/weJ3v5b6q1gA7q9GSLqIlS+YOAX5aoyVdRddTMWLruqTXA/5ysnEAL4sWfWiyII0rIkliYyVdR8tOGyFG66pYlNlISYxo4WkjBE3dGZ1Pi2WpDZTEiR46bfi5u2P3G0eW2khJwnC2gNYTEmFu8pJY0dITZ8zdXSz1xot4JpQmJy9JGC4VyKtgCcQejwjwoqVfHX8diKflV78XhFjREhB/RvNOwvAxAT/0i8kzAu2BmnPwuriCwEt+NQsMxJjNyRh7nhUoF0GMJgWIHRVAfzJpfs8I1FeFrjxgoWu9OCwI1IuAcSYML1x9GrhDoFlmexe3y/FGuQhYAr9OwsleJ8AgoE8J/nc78UR+TwiUd0c8gXC6uDu/B2bwJQFDIPkflbfn94hAfoPIETgBLAhUBNcCCYAZgewGkdwsASwJuF6x1FYKYEOgXAV9gRzAkkB125PXHeu3KOBCkXGLFggXUFOTvVIgFu7OIisBF64dsjGXCrTaQFLpsU/jXBIZ35ic7J0CLq03Tn1+8acks5O9VKAgSHaX709P9laBjKD4N305P9lrBX7XukTpCYDGZC8WSAwIAUf+50FrAtEgPfW367cocAYGB0et/anJ9hA4w2+YbCeBeyaDAAQgAAEIQAACewhoBEIAAkpdIAABCEAAAhCAAAQgAAEIQAACEICAU50BAhCAAAS2FHCaM+wvwOq8lwCjf6cD3cOcgJjgWwJUJ3sCUoLPCVTdDAoIF4FFARnBBwV8L/jmwp4SEC0CmwISAqMCfQJuUlsL8K8N7Qpwb5IsC7RHYib1QgFWF85IvBkgAAH23BDYUMBfv1/uUskSAjsL6GS5gUCz6WQJgY0FlLKEwL4CWllCYFsBtSx3FdDLclMBxSz3FNDMEgI7CuhmuaHA3Nga5SwVmB57PHCqi3AkjRk0BAbyE6YOAQhAAAIQgAAEIAABCEAAAhCAAAQgAIGPCOjOwG4QgAAEIAABCEAAAhCAAAT4Y7xGYCh7Zl0aAgNdIACBXQRcM/AWgWYbzF5bgJWfsChRMASWCHBSHFITCQxnDwENgesch9REAhPZ2xCYyV5D4CrJgS67CfSzHOgiFJjMfpEAozJZ3FqBXpoDXWQC89lrCLTzHOkjEVDJXmUMcf3NPiIBpex1xhAD8KqTlj+Yvc4YSm7nAP8Ao25MhgI9vrYAAAAASUVORK5CYII=">
            <a:extLst>
              <a:ext uri="{FF2B5EF4-FFF2-40B4-BE49-F238E27FC236}">
                <a16:creationId xmlns:a16="http://schemas.microsoft.com/office/drawing/2014/main" id="{DF72C3BE-E35E-49AC-BC04-EE8FAAD9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767" y="4565253"/>
            <a:ext cx="1350988" cy="10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BFF50E6-8064-4366-A69B-87CDEB8CE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140" y="3718606"/>
            <a:ext cx="2573046" cy="25730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9084929-8ED8-4E3A-9C3C-85C37A18440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90" y="1914584"/>
            <a:ext cx="1546790" cy="15144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B5B8D0E-8161-4318-9DB2-BACCB7E837E4}"/>
              </a:ext>
            </a:extLst>
          </p:cNvPr>
          <p:cNvSpPr txBox="1"/>
          <p:nvPr/>
        </p:nvSpPr>
        <p:spPr>
          <a:xfrm>
            <a:off x="9801716" y="2152354"/>
            <a:ext cx="393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$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8E48239-9C9F-4841-9D98-B1D07372D4C7}"/>
              </a:ext>
            </a:extLst>
          </p:cNvPr>
          <p:cNvSpPr txBox="1"/>
          <p:nvPr/>
        </p:nvSpPr>
        <p:spPr>
          <a:xfrm>
            <a:off x="9391409" y="1916238"/>
            <a:ext cx="3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$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1C35729-E648-4595-A0D2-AE1E5A460CFC}"/>
              </a:ext>
            </a:extLst>
          </p:cNvPr>
          <p:cNvSpPr txBox="1"/>
          <p:nvPr/>
        </p:nvSpPr>
        <p:spPr>
          <a:xfrm>
            <a:off x="10257769" y="1926802"/>
            <a:ext cx="3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83742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A3AF328-D01A-4603-9076-5EB94C27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957" y="82082"/>
            <a:ext cx="9985725" cy="755883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webgunea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0F3432-B603-43AD-AFCB-ABF536C0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6" y="837965"/>
            <a:ext cx="2525213" cy="155286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7ADC95E-F757-4D47-B22B-263531F7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66" y="2657028"/>
            <a:ext cx="3422578" cy="19194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956154B-A8B9-4E7C-B918-BBB3C1018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65" y="2657028"/>
            <a:ext cx="3528778" cy="19194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B09617-E5BC-428A-86A2-6D2FF76AF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704" y="4841055"/>
            <a:ext cx="2678134" cy="193486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B3AFB4B-903D-405A-8B1B-355DF282C549}"/>
              </a:ext>
            </a:extLst>
          </p:cNvPr>
          <p:cNvSpPr txBox="1"/>
          <p:nvPr/>
        </p:nvSpPr>
        <p:spPr>
          <a:xfrm>
            <a:off x="4781710" y="837965"/>
            <a:ext cx="5361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1) </a:t>
            </a:r>
            <a:endParaRPr lang="es-ES" sz="2800" dirty="0">
              <a:latin typeface="GOTHIC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0ED17B2-B0EA-4589-8A83-3401A05375B5}"/>
              </a:ext>
            </a:extLst>
          </p:cNvPr>
          <p:cNvSpPr txBox="1"/>
          <p:nvPr/>
        </p:nvSpPr>
        <p:spPr>
          <a:xfrm>
            <a:off x="2576666" y="2635872"/>
            <a:ext cx="693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2) </a:t>
            </a:r>
            <a:endParaRPr lang="es-ES" sz="2800" dirty="0">
              <a:latin typeface="GOTHIC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9D30319-127D-4B8A-BBF6-F9BEBF1AA5DF}"/>
              </a:ext>
            </a:extLst>
          </p:cNvPr>
          <p:cNvSpPr txBox="1"/>
          <p:nvPr/>
        </p:nvSpPr>
        <p:spPr>
          <a:xfrm>
            <a:off x="6578771" y="2553709"/>
            <a:ext cx="693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3) </a:t>
            </a:r>
            <a:endParaRPr lang="es-ES" sz="2800" dirty="0">
              <a:latin typeface="GOTHIC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DA368D-85A6-4CE7-A46B-0FC225C3A0A1}"/>
              </a:ext>
            </a:extLst>
          </p:cNvPr>
          <p:cNvSpPr txBox="1"/>
          <p:nvPr/>
        </p:nvSpPr>
        <p:spPr>
          <a:xfrm>
            <a:off x="4745155" y="4724111"/>
            <a:ext cx="487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4) </a:t>
            </a:r>
            <a:endParaRPr lang="es-ES" sz="2800" dirty="0">
              <a:latin typeface="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981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5AC64D6-7C02-480D-9437-50867E191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37" y="2299040"/>
            <a:ext cx="9985725" cy="755883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ProWF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Sistema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62A337-A76F-4FFD-B141-17998E15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18" y="2938696"/>
            <a:ext cx="1728764" cy="17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78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409" y="0"/>
            <a:ext cx="9461706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Hipotesiak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ondorioak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0A37858-183B-4656-8228-5E73686C3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905" y="1482436"/>
            <a:ext cx="10018713" cy="5061385"/>
          </a:xfrm>
        </p:spPr>
        <p:txBody>
          <a:bodyPr>
            <a:normAutofit/>
          </a:bodyPr>
          <a:lstStyle/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50B1D5-2635-483A-BF82-3CFAF67C3E7E}"/>
              </a:ext>
            </a:extLst>
          </p:cNvPr>
          <p:cNvSpPr txBox="1"/>
          <p:nvPr/>
        </p:nvSpPr>
        <p:spPr>
          <a:xfrm>
            <a:off x="2015408" y="2095710"/>
            <a:ext cx="676837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Inferentzia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motorraren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erabilerak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azkartasuna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ematen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du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exekuzioan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Definitutako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software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proiektuen</a:t>
            </a:r>
            <a:r>
              <a:rPr lang="es-E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elaborazioa</a:t>
            </a:r>
            <a:r>
              <a:rPr lang="es-E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gidatu</a:t>
            </a:r>
            <a:r>
              <a:rPr lang="es-E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eta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kontrolatuko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du</a:t>
            </a: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es-E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CMS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baten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erabilera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datuen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sarrera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irteerarako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irtenbide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egokiena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ACA9588-073D-4FB1-881E-8E01CDCC48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98000"/>
                    </a14:imgEffect>
                    <a14:imgEffect>
                      <a14:brightnessContrast bright="91000" contras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23" y="3082039"/>
            <a:ext cx="1074164" cy="107416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B40D011-82C1-4C51-A3E4-7237D8454DC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866" y="4596579"/>
            <a:ext cx="1304293" cy="64804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F296A2B-41BF-47F9-9463-FC0C06A05CA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99" y="1763310"/>
            <a:ext cx="1074165" cy="107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35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974" y="0"/>
            <a:ext cx="9461706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Hipotesiak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ondorioak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0A37858-183B-4656-8228-5E73686C3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905" y="1482436"/>
            <a:ext cx="10018713" cy="5061385"/>
          </a:xfrm>
        </p:spPr>
        <p:txBody>
          <a:bodyPr>
            <a:normAutofit/>
          </a:bodyPr>
          <a:lstStyle/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50B1D5-2635-483A-BF82-3CFAF67C3E7E}"/>
              </a:ext>
            </a:extLst>
          </p:cNvPr>
          <p:cNvSpPr txBox="1"/>
          <p:nvPr/>
        </p:nvSpPr>
        <p:spPr>
          <a:xfrm>
            <a:off x="2015409" y="2628133"/>
            <a:ext cx="705931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 startAt="4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Datu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-base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erlazionalak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workflowaren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ezagutza</a:t>
            </a:r>
            <a:r>
              <a:rPr lang="es-E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gordetzeko</a:t>
            </a:r>
            <a:r>
              <a:rPr lang="es-E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modurik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onena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 startAt="4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 startAt="4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 startAt="4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 startAt="4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Estandarretan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oinarritutako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garapenak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sitemaren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mantenua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eta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hedapena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errazten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du</a:t>
            </a:r>
          </a:p>
          <a:p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289C94-CDD2-41A0-A484-32C03E1ED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590"/>
          <a:stretch/>
        </p:blipFill>
        <p:spPr>
          <a:xfrm>
            <a:off x="9309727" y="2056100"/>
            <a:ext cx="1733728" cy="13729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18598DA-EEF4-45C4-BB0D-F90F8D1B0C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49" y="3943853"/>
            <a:ext cx="1167245" cy="11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91F9EBD-B8C7-49C9-B137-274E7F6ECCD1}"/>
              </a:ext>
            </a:extLst>
          </p:cNvPr>
          <p:cNvSpPr txBox="1">
            <a:spLocks/>
          </p:cNvSpPr>
          <p:nvPr/>
        </p:nvSpPr>
        <p:spPr>
          <a:xfrm>
            <a:off x="8219262" y="801858"/>
            <a:ext cx="3499126" cy="1265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Eskerrik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asko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F3E4173-83EE-4F86-AF50-7A9C8C0757E9}"/>
              </a:ext>
            </a:extLst>
          </p:cNvPr>
          <p:cNvSpPr txBox="1">
            <a:spLocks/>
          </p:cNvSpPr>
          <p:nvPr/>
        </p:nvSpPr>
        <p:spPr>
          <a:xfrm>
            <a:off x="1935915" y="3697883"/>
            <a:ext cx="7033581" cy="21853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u-ES" sz="21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Software proiektuen elaboraziorako </a:t>
            </a:r>
            <a:r>
              <a:rPr lang="eu-ES" sz="21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workflowetan</a:t>
            </a:r>
            <a:r>
              <a:rPr lang="eu-ES" sz="21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oinarritutako sistemaren sorkuntza eta bizi-zikloa definitzeko metodologia baten ezarpena</a:t>
            </a:r>
            <a:r>
              <a:rPr lang="eu-ES" sz="21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s-E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s-E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72ECBF7-485A-4405-8510-7B93D2BA622A}"/>
              </a:ext>
            </a:extLst>
          </p:cNvPr>
          <p:cNvSpPr txBox="1">
            <a:spLocks/>
          </p:cNvSpPr>
          <p:nvPr/>
        </p:nvSpPr>
        <p:spPr>
          <a:xfrm>
            <a:off x="8969496" y="5243769"/>
            <a:ext cx="3715345" cy="203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Julen Rojo Raño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156E94A-11C7-422A-9312-3D420706A4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17" y="3356675"/>
            <a:ext cx="660916" cy="6026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156F2E4-C560-4BCD-AEC9-807EFF32EFA6}"/>
              </a:ext>
            </a:extLst>
          </p:cNvPr>
          <p:cNvSpPr txBox="1"/>
          <p:nvPr/>
        </p:nvSpPr>
        <p:spPr>
          <a:xfrm>
            <a:off x="4040075" y="3416728"/>
            <a:ext cx="2516944" cy="48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2140" marR="612140" algn="ctr">
              <a:lnSpc>
                <a:spcPct val="115000"/>
              </a:lnSpc>
              <a:spcAft>
                <a:spcPts val="400"/>
              </a:spcAft>
            </a:pPr>
            <a:r>
              <a:rPr lang="eu-E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ProWF</a:t>
            </a:r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0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E1BBFF-F94F-4852-B0C6-6F618DEB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914" y="0"/>
            <a:ext cx="6064232" cy="1069145"/>
          </a:xfrm>
        </p:spPr>
        <p:txBody>
          <a:bodyPr>
            <a:normAutofit fontScale="90000"/>
          </a:bodyPr>
          <a:lstStyle/>
          <a:p>
            <a:pPr algn="l"/>
            <a:r>
              <a:rPr lang="es-ES" sz="6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6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Xedea</a:t>
            </a:r>
            <a:endParaRPr lang="es-ES" sz="6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B4D180-FC76-440E-8E00-1C81CEB1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337" y="3107366"/>
            <a:ext cx="3129895" cy="6020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dirty="0" err="1">
                <a:solidFill>
                  <a:schemeClr val="bg2">
                    <a:lumMod val="50000"/>
                  </a:schemeClr>
                </a:solidFill>
              </a:rPr>
              <a:t>Helburu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</a:rPr>
              <a:t>nagusiak</a:t>
            </a:r>
            <a:endParaRPr lang="es-E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9063137-7A02-4ECA-B5BF-2BF7D6A32D3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816232" y="3408394"/>
            <a:ext cx="602449" cy="802936"/>
          </a:xfrm>
          <a:prstGeom prst="straightConnector1">
            <a:avLst/>
          </a:prstGeom>
          <a:ln w="476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EE85C95-57F7-43C8-94E8-DE7A4B4DF56D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816232" y="2605457"/>
            <a:ext cx="602449" cy="802937"/>
          </a:xfrm>
          <a:prstGeom prst="straightConnector1">
            <a:avLst/>
          </a:prstGeom>
          <a:ln w="476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2DBFEEEB-D1F5-41F9-BDFA-F53503458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63" y="1738744"/>
            <a:ext cx="1299612" cy="1299612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7B18A7B-A986-47E1-9474-822F529FD35D}"/>
              </a:ext>
            </a:extLst>
          </p:cNvPr>
          <p:cNvSpPr txBox="1"/>
          <p:nvPr/>
        </p:nvSpPr>
        <p:spPr>
          <a:xfrm>
            <a:off x="5421165" y="1414414"/>
            <a:ext cx="198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Workflow-lengoaia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86E06379-D0D6-478D-9E01-DFAD5634962E}"/>
              </a:ext>
            </a:extLst>
          </p:cNvPr>
          <p:cNvSpPr/>
          <p:nvPr/>
        </p:nvSpPr>
        <p:spPr>
          <a:xfrm>
            <a:off x="7696607" y="2245761"/>
            <a:ext cx="1125415" cy="74558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FB67F720-720A-4E74-9D90-C9F0BD2851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2713"/>
                    </a14:imgEffect>
                    <a14:imgEffect>
                      <a14:saturation sat="400000"/>
                    </a14:imgEffect>
                    <a14:imgEffect>
                      <a14:brightnessContrast bright="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59130">
            <a:off x="7768854" y="1644862"/>
            <a:ext cx="905899" cy="743868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FD91A72C-CFEC-4F3E-833A-903A023A8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3000"/>
                    </a14:imgEffect>
                    <a14:imgEffect>
                      <a14:colorTemperature colorTemp="7041"/>
                    </a14:imgEffect>
                    <a14:imgEffect>
                      <a14:saturation sat="2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57" y="1902026"/>
            <a:ext cx="1988126" cy="1326453"/>
          </a:xfrm>
          <a:prstGeom prst="rect">
            <a:avLst/>
          </a:prstGeom>
          <a:effectLst>
            <a:glow>
              <a:schemeClr val="accent1">
                <a:alpha val="83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6" name="CuadroTexto 65">
            <a:extLst>
              <a:ext uri="{FF2B5EF4-FFF2-40B4-BE49-F238E27FC236}">
                <a16:creationId xmlns:a16="http://schemas.microsoft.com/office/drawing/2014/main" id="{8D31432E-0E9C-4630-876C-B359CCA0896A}"/>
              </a:ext>
            </a:extLst>
          </p:cNvPr>
          <p:cNvSpPr txBox="1"/>
          <p:nvPr/>
        </p:nvSpPr>
        <p:spPr>
          <a:xfrm>
            <a:off x="9034494" y="1255695"/>
            <a:ext cx="228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Workflowetan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sistema</a:t>
            </a:r>
          </a:p>
        </p:txBody>
      </p:sp>
      <p:sp>
        <p:nvSpPr>
          <p:cNvPr id="69" name="Marcador de contenido 2">
            <a:extLst>
              <a:ext uri="{FF2B5EF4-FFF2-40B4-BE49-F238E27FC236}">
                <a16:creationId xmlns:a16="http://schemas.microsoft.com/office/drawing/2014/main" id="{B4DE7C35-3DB0-4DD5-99B8-C35053AE67FA}"/>
              </a:ext>
            </a:extLst>
          </p:cNvPr>
          <p:cNvSpPr txBox="1">
            <a:spLocks/>
          </p:cNvSpPr>
          <p:nvPr/>
        </p:nvSpPr>
        <p:spPr>
          <a:xfrm>
            <a:off x="4124571" y="5536615"/>
            <a:ext cx="4401932" cy="1340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200" dirty="0" err="1">
                <a:solidFill>
                  <a:schemeClr val="bg2">
                    <a:lumMod val="50000"/>
                  </a:schemeClr>
                </a:solidFill>
              </a:rPr>
              <a:t>Helburu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</a:rPr>
              <a:t>pertsonalak</a:t>
            </a:r>
            <a:endParaRPr lang="es-E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0FAB3A5D-0742-40BA-9EF0-6C17F8970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28" y="3997664"/>
            <a:ext cx="1745296" cy="1494960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999DE6BE-82C2-4C9D-A820-28A93A0F9597}"/>
              </a:ext>
            </a:extLst>
          </p:cNvPr>
          <p:cNvSpPr txBox="1"/>
          <p:nvPr/>
        </p:nvSpPr>
        <p:spPr>
          <a:xfrm>
            <a:off x="7154031" y="4421978"/>
            <a:ext cx="3114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Softwarearen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bizi-zikloa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definitzen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duen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6528EF5-815D-4F86-913E-CCC8C0E2902F}"/>
              </a:ext>
            </a:extLst>
          </p:cNvPr>
          <p:cNvSpPr/>
          <p:nvPr/>
        </p:nvSpPr>
        <p:spPr>
          <a:xfrm>
            <a:off x="6085357" y="4529385"/>
            <a:ext cx="5164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DBE81EF-1FBA-4396-8424-11FB6C946FB7}"/>
              </a:ext>
            </a:extLst>
          </p:cNvPr>
          <p:cNvSpPr/>
          <p:nvPr/>
        </p:nvSpPr>
        <p:spPr>
          <a:xfrm rot="5400000">
            <a:off x="6031630" y="3308378"/>
            <a:ext cx="700474" cy="29845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AAF453C-5791-4B04-B1AF-8605D7E5FA46}"/>
              </a:ext>
            </a:extLst>
          </p:cNvPr>
          <p:cNvSpPr txBox="1"/>
          <p:nvPr/>
        </p:nvSpPr>
        <p:spPr>
          <a:xfrm>
            <a:off x="6621878" y="3136489"/>
            <a:ext cx="146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Lengoaia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baliatuz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5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E1BBFF-F94F-4852-B0C6-6F618DEB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438" y="-168812"/>
            <a:ext cx="4587124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Aurrekariak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B4D180-FC76-440E-8E00-1C81CEB1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876" y="1589603"/>
            <a:ext cx="4587124" cy="1195801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Bezeroen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eskakizun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gogorrak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E495509-2FA8-4E81-A15D-E965A9F62B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868970"/>
              </p:ext>
            </p:extLst>
          </p:nvPr>
        </p:nvGraphicFramePr>
        <p:xfrm>
          <a:off x="4293351" y="4899560"/>
          <a:ext cx="1838929" cy="106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Imagen de mapa de bits" r:id="rId3" imgW="3276720" imgH="1905120" progId="Paint.Picture">
                  <p:embed/>
                </p:oleObj>
              </mc:Choice>
              <mc:Fallback>
                <p:oleObj name="Imagen de mapa de bits" r:id="rId3" imgW="3276720" imgH="19051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BFE241C7-B760-4A72-A7AA-D1B6B616F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3351" y="4899560"/>
                        <a:ext cx="1838929" cy="1069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6EBC22B8-6238-4411-96EA-526F3616A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93" y="4425855"/>
            <a:ext cx="1861647" cy="9308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8D51DE-7F70-4D72-BDE3-FED671034BB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76" y="2785403"/>
            <a:ext cx="1861647" cy="757070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F523205B-4B8A-48DF-99C6-03D26799431F}"/>
              </a:ext>
            </a:extLst>
          </p:cNvPr>
          <p:cNvSpPr txBox="1">
            <a:spLocks/>
          </p:cNvSpPr>
          <p:nvPr/>
        </p:nvSpPr>
        <p:spPr>
          <a:xfrm>
            <a:off x="7161742" y="1589602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Proiektuak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aurkezteko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arauak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29EF97F-16F8-4C7F-B4B4-38F483745E0F}"/>
              </a:ext>
            </a:extLst>
          </p:cNvPr>
          <p:cNvSpPr txBox="1"/>
          <p:nvPr/>
        </p:nvSpPr>
        <p:spPr>
          <a:xfrm>
            <a:off x="4087799" y="5954338"/>
            <a:ext cx="2284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</a:rPr>
              <a:t>3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heldutasun-maila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E456652-DE50-4A8B-A8DB-D9FF73FE6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242" y="2447209"/>
            <a:ext cx="2133072" cy="675816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A2E76143-7B48-45A3-82D5-9C937F1783B4}"/>
              </a:ext>
            </a:extLst>
          </p:cNvPr>
          <p:cNvSpPr/>
          <p:nvPr/>
        </p:nvSpPr>
        <p:spPr>
          <a:xfrm>
            <a:off x="8530242" y="2447209"/>
            <a:ext cx="2133072" cy="675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C5969BC-5870-428F-9326-121ED5DFA6F5}"/>
              </a:ext>
            </a:extLst>
          </p:cNvPr>
          <p:cNvSpPr/>
          <p:nvPr/>
        </p:nvSpPr>
        <p:spPr>
          <a:xfrm>
            <a:off x="2088661" y="4576553"/>
            <a:ext cx="1238512" cy="70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37ACBF-621D-411E-9554-8DB2C38C5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6518" y="3268297"/>
            <a:ext cx="3129386" cy="3279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88043C0-E0DC-4F4A-92E4-A42CD2584CD5}"/>
              </a:ext>
            </a:extLst>
          </p:cNvPr>
          <p:cNvSpPr txBox="1"/>
          <p:nvPr/>
        </p:nvSpPr>
        <p:spPr>
          <a:xfrm>
            <a:off x="4024801" y="3573209"/>
            <a:ext cx="2410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BOE-261-2007-18874</a:t>
            </a:r>
          </a:p>
          <a:p>
            <a:pPr algn="ctr"/>
            <a:r>
              <a:rPr lang="es-ES" sz="2000" b="1" i="1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BOE-A-2011-17887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6DF5A2-4780-44E1-82BB-006EB38DCB4C}"/>
              </a:ext>
            </a:extLst>
          </p:cNvPr>
          <p:cNvSpPr txBox="1"/>
          <p:nvPr/>
        </p:nvSpPr>
        <p:spPr>
          <a:xfrm>
            <a:off x="2073969" y="4993370"/>
            <a:ext cx="1292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1400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NETWORKS, S.L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6BB6DF-EA11-4EAC-BFEB-1BF2132E439C}"/>
              </a:ext>
            </a:extLst>
          </p:cNvPr>
          <p:cNvSpPr txBox="1"/>
          <p:nvPr/>
        </p:nvSpPr>
        <p:spPr>
          <a:xfrm>
            <a:off x="1888693" y="3527155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Hornitzaileen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alferrikako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kexak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E03607B-A849-448B-8A72-4E7D952CB307}"/>
              </a:ext>
            </a:extLst>
          </p:cNvPr>
          <p:cNvSpPr txBox="1"/>
          <p:nvPr/>
        </p:nvSpPr>
        <p:spPr>
          <a:xfrm>
            <a:off x="1626321" y="5297821"/>
            <a:ext cx="2355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u-ES" sz="2000" b="1" i="1" dirty="0" err="1">
                <a:solidFill>
                  <a:schemeClr val="bg2">
                    <a:lumMod val="50000"/>
                  </a:schemeClr>
                </a:solidFill>
                <a:effectLst/>
                <a:latin typeface="Gothic"/>
                <a:ea typeface="Times New Roman" panose="02020603050405020304" pitchFamily="18" charset="0"/>
              </a:rPr>
              <a:t>Recurso</a:t>
            </a:r>
            <a:r>
              <a:rPr lang="eu-ES" sz="2000" b="1" i="1" dirty="0">
                <a:solidFill>
                  <a:schemeClr val="bg2">
                    <a:lumMod val="50000"/>
                  </a:schemeClr>
                </a:solidFill>
                <a:effectLst/>
                <a:latin typeface="Gothic"/>
                <a:ea typeface="Times New Roman" panose="02020603050405020304" pitchFamily="18" charset="0"/>
              </a:rPr>
              <a:t> 0006-2016</a:t>
            </a:r>
            <a:endParaRPr lang="es-ES" sz="2000" dirty="0">
              <a:solidFill>
                <a:schemeClr val="bg2">
                  <a:lumMod val="50000"/>
                </a:schemeClr>
              </a:solidFill>
              <a:latin typeface="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102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E1BBFF-F94F-4852-B0C6-6F618DEB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710" y="-168812"/>
            <a:ext cx="4587124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Aurrekariak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B4D180-FC76-440E-8E00-1C81CEB1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876" y="1589603"/>
            <a:ext cx="4587124" cy="1195801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Metodologien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beharra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F523205B-4B8A-48DF-99C6-03D26799431F}"/>
              </a:ext>
            </a:extLst>
          </p:cNvPr>
          <p:cNvSpPr txBox="1">
            <a:spLocks/>
          </p:cNvSpPr>
          <p:nvPr/>
        </p:nvSpPr>
        <p:spPr>
          <a:xfrm>
            <a:off x="6124136" y="1589603"/>
            <a:ext cx="5702101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Inferentzia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motorrak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CLIPSetik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EHSISera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9FE09C-0796-4DEF-927C-375BFF2B9DA8}"/>
              </a:ext>
            </a:extLst>
          </p:cNvPr>
          <p:cNvSpPr txBox="1"/>
          <p:nvPr/>
        </p:nvSpPr>
        <p:spPr>
          <a:xfrm>
            <a:off x="2133599" y="2785403"/>
            <a:ext cx="43609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Artisautza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lanak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Proiektuak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zerotik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hastea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arinak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79865238-A337-4DB6-959B-A21EE7870E1E}"/>
              </a:ext>
            </a:extLst>
          </p:cNvPr>
          <p:cNvSpPr/>
          <p:nvPr/>
        </p:nvSpPr>
        <p:spPr>
          <a:xfrm>
            <a:off x="4311745" y="2785403"/>
            <a:ext cx="379828" cy="337625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3673B93E-753F-4615-954A-B91ACD47BDBE}"/>
              </a:ext>
            </a:extLst>
          </p:cNvPr>
          <p:cNvSpPr/>
          <p:nvPr/>
        </p:nvSpPr>
        <p:spPr>
          <a:xfrm>
            <a:off x="5294139" y="3429000"/>
            <a:ext cx="379828" cy="337625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6126EDD-446E-4166-A9D7-1BC957C149A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7" y="5013689"/>
            <a:ext cx="1888804" cy="94440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B3992B6-3B1E-4301-92FD-DCAD299D2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27" y="4887989"/>
            <a:ext cx="1776620" cy="119580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DDCA82E-F0E6-4CFD-A76B-84E5BC3D9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55" y="2388232"/>
            <a:ext cx="1531034" cy="1531034"/>
          </a:xfrm>
          <a:prstGeom prst="rect">
            <a:avLst/>
          </a:prstGeom>
        </p:spPr>
      </p:pic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DA96D8A3-FE79-41F4-B71A-79ABCB1B7B91}"/>
              </a:ext>
            </a:extLst>
          </p:cNvPr>
          <p:cNvSpPr/>
          <p:nvPr/>
        </p:nvSpPr>
        <p:spPr>
          <a:xfrm rot="5400000">
            <a:off x="8707668" y="4188203"/>
            <a:ext cx="741407" cy="59787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976FF65-0B6A-49D0-94D3-AF2C2CBBA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224" y="5006205"/>
            <a:ext cx="2180126" cy="95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57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E1BBFF-F94F-4852-B0C6-6F618DEB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710" y="-168812"/>
            <a:ext cx="4587124" cy="1265582"/>
          </a:xfrm>
        </p:spPr>
        <p:txBody>
          <a:bodyPr>
            <a:normAutofit fontScale="90000"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Egungo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Egoera</a:t>
            </a:r>
            <a:endParaRPr lang="es-E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9D8080E-B128-41CB-91CC-3FAE266D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677" y="1319019"/>
            <a:ext cx="4611690" cy="762001"/>
          </a:xfrm>
        </p:spPr>
        <p:txBody>
          <a:bodyPr/>
          <a:lstStyle/>
          <a:p>
            <a:pPr marL="0" indent="0" algn="ctr">
              <a:buNone/>
            </a:pPr>
            <a:r>
              <a:rPr lang="es-ES" u="sng" dirty="0" err="1">
                <a:solidFill>
                  <a:schemeClr val="bg2">
                    <a:lumMod val="50000"/>
                  </a:schemeClr>
                </a:solidFill>
              </a:rPr>
              <a:t>Proiektuaren</a:t>
            </a:r>
            <a:r>
              <a:rPr lang="es-ES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u="sng" dirty="0" err="1">
                <a:solidFill>
                  <a:schemeClr val="bg2">
                    <a:lumMod val="50000"/>
                  </a:schemeClr>
                </a:solidFill>
              </a:rPr>
              <a:t>abiapuntua</a:t>
            </a:r>
            <a:endParaRPr lang="es-ES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Marcador de contenido 1">
            <a:extLst>
              <a:ext uri="{FF2B5EF4-FFF2-40B4-BE49-F238E27FC236}">
                <a16:creationId xmlns:a16="http://schemas.microsoft.com/office/drawing/2014/main" id="{D587C6E1-1EDF-48B2-9148-8CE7DBECD049}"/>
              </a:ext>
            </a:extLst>
          </p:cNvPr>
          <p:cNvSpPr txBox="1">
            <a:spLocks/>
          </p:cNvSpPr>
          <p:nvPr/>
        </p:nvSpPr>
        <p:spPr>
          <a:xfrm>
            <a:off x="7177598" y="1319018"/>
            <a:ext cx="4611690" cy="762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u="sng" dirty="0" err="1">
                <a:solidFill>
                  <a:schemeClr val="bg2">
                    <a:lumMod val="50000"/>
                  </a:schemeClr>
                </a:solidFill>
              </a:rPr>
              <a:t>Jasotako</a:t>
            </a:r>
            <a:r>
              <a:rPr lang="es-ES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u="sng" dirty="0" err="1">
                <a:solidFill>
                  <a:schemeClr val="bg2">
                    <a:lumMod val="50000"/>
                  </a:schemeClr>
                </a:solidFill>
              </a:rPr>
              <a:t>prestakuntza</a:t>
            </a:r>
            <a:endParaRPr lang="es-ES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A459A56-5484-479B-9CAB-130824DEDF55}"/>
              </a:ext>
            </a:extLst>
          </p:cNvPr>
          <p:cNvSpPr txBox="1"/>
          <p:nvPr/>
        </p:nvSpPr>
        <p:spPr>
          <a:xfrm>
            <a:off x="1890488" y="2173010"/>
            <a:ext cx="4611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Ibilbide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metodologikoan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zerotik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hasi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beharra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Azpiegitura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teknologiko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baten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beharra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Kanpoko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azpiegitura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teknologikoek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sortzen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duten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menpekotasuna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ACCE587-E2A1-44B1-B998-5C2FF97D8DC4}"/>
              </a:ext>
            </a:extLst>
          </p:cNvPr>
          <p:cNvSpPr txBox="1"/>
          <p:nvPr/>
        </p:nvSpPr>
        <p:spPr>
          <a:xfrm>
            <a:off x="7348553" y="2173010"/>
            <a:ext cx="43383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BPMn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teknologia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bat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probatu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: BIZAGI</a:t>
            </a: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OpenUP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jarraitzen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zuen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proiektu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bat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osatu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CCII-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2016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N-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02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estandarra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betetzen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zuen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webgune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bat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sortu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Inferentzia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motorren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ezagupena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614846C-9F64-4046-9438-90820BFA35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58" y="5725975"/>
            <a:ext cx="1110833" cy="61713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094F5FF-AA06-45B3-9C4D-777BCFB072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72" y="5657801"/>
            <a:ext cx="1619498" cy="8097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B142944-51C0-4488-96E4-B70E39AE5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71" y="5698696"/>
            <a:ext cx="1619498" cy="572737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DEE6D79-164D-48E5-8BD1-7FD3F3581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040" y="5725975"/>
            <a:ext cx="1105749" cy="48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812" y="0"/>
            <a:ext cx="9461706" cy="1265582"/>
          </a:xfrm>
        </p:spPr>
        <p:txBody>
          <a:bodyPr>
            <a:normAutofit fontScale="90000"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Erabilitako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Arau eta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Metodologiak</a:t>
            </a:r>
            <a:endParaRPr lang="es-E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EA1FA8-90DD-49AF-9C2F-6704CC4B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2048021"/>
            <a:ext cx="10018713" cy="3124201"/>
          </a:xfrm>
        </p:spPr>
        <p:txBody>
          <a:bodyPr/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Proiektua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bezeroari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aurkezteko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  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CCII-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2016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N-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02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Softwarearen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bizi-zikloan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25F9C0-3085-4D57-ABD7-1BA00DED2F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764" y="3854151"/>
            <a:ext cx="2284426" cy="114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812" y="0"/>
            <a:ext cx="9461706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Hasierako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Betekizunak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13FABD-B8BB-464B-ABAA-938B6A773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466" y="1108928"/>
            <a:ext cx="3650398" cy="568570"/>
          </a:xfrm>
        </p:spPr>
        <p:txBody>
          <a:bodyPr/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Betekizun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funtzionalak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2A47E25-F1ED-4AE4-945F-A782C186A0D7}"/>
              </a:ext>
            </a:extLst>
          </p:cNvPr>
          <p:cNvSpPr txBox="1">
            <a:spLocks/>
          </p:cNvSpPr>
          <p:nvPr/>
        </p:nvSpPr>
        <p:spPr>
          <a:xfrm>
            <a:off x="1762812" y="2241989"/>
            <a:ext cx="10018713" cy="419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Bizi-zikloa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adierazteko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lengoaia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bat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asmatu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Bizi-zikloa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definitzen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duen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aukeratu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Prozesuetan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sistema baten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bideragarritasuna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aztertzea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Workflowak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prozesatzeko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motorraren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aukeraketa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Datu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informazioaren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sarrera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irteera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integratuta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edo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i="1" dirty="0">
                <a:solidFill>
                  <a:schemeClr val="bg2">
                    <a:lumMod val="50000"/>
                  </a:schemeClr>
                </a:solidFill>
              </a:rPr>
              <a:t>CMS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bidezkoa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Datu-baseen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aukeraketa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diseinua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651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1687</TotalTime>
  <Words>783</Words>
  <Application>Microsoft Office PowerPoint</Application>
  <PresentationFormat>Panorámica</PresentationFormat>
  <Paragraphs>297</Paragraphs>
  <Slides>34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8" baseType="lpstr">
      <vt:lpstr>Arial</vt:lpstr>
      <vt:lpstr>Avenir Next LT Pro Light</vt:lpstr>
      <vt:lpstr>Calibri</vt:lpstr>
      <vt:lpstr>Calibri Light</vt:lpstr>
      <vt:lpstr>Cambria</vt:lpstr>
      <vt:lpstr>Century Gothic</vt:lpstr>
      <vt:lpstr>Corbel</vt:lpstr>
      <vt:lpstr>Courier New</vt:lpstr>
      <vt:lpstr>Gothic</vt:lpstr>
      <vt:lpstr>Gothic</vt:lpstr>
      <vt:lpstr>Times New Roman</vt:lpstr>
      <vt:lpstr>Wingdings</vt:lpstr>
      <vt:lpstr>Parallax</vt:lpstr>
      <vt:lpstr>Imagen de mapa de bits</vt:lpstr>
      <vt:lpstr>Software proiektuen elaboraziorako workflowetan oinarritutako sistemaren sorkuntza eta bizi-zikloa definitzeko metodologia baten ezarpena. </vt:lpstr>
      <vt:lpstr>Aurkezpenaren Gidoia</vt:lpstr>
      <vt:lpstr>Sarrera  TESTUINGURUA </vt:lpstr>
      <vt:lpstr>Proiektuaren Xedea</vt:lpstr>
      <vt:lpstr>Aurrekariak I</vt:lpstr>
      <vt:lpstr>Aurrekariak II</vt:lpstr>
      <vt:lpstr>Egungo Egoera</vt:lpstr>
      <vt:lpstr>Erabilitako Arau eta Metodologiak</vt:lpstr>
      <vt:lpstr>Hasierako Betekizunak I</vt:lpstr>
      <vt:lpstr>Hasierako Betekizunak II</vt:lpstr>
      <vt:lpstr>Irismena</vt:lpstr>
      <vt:lpstr>Aukeren Ikerketa eta Egingarritasuna I</vt:lpstr>
      <vt:lpstr>Aukeren Ikerketa eta Egingarritasuna I</vt:lpstr>
      <vt:lpstr>Aukeren Ikerketa eta Egingarritasuna II</vt:lpstr>
      <vt:lpstr>Aukeren Ikerketa eta Egingarritasuna III</vt:lpstr>
      <vt:lpstr>Aukeren Ikerketa eta Egingarritasuna IV</vt:lpstr>
      <vt:lpstr>Aukeren Ikerketa eta Egingarritasuna V</vt:lpstr>
      <vt:lpstr>Proposatutako Sistemaren Deskribapena I</vt:lpstr>
      <vt:lpstr>Proposatutako Sistemaren Deskribapena II</vt:lpstr>
      <vt:lpstr>Proposatutako Sistemaren Deskribapena III</vt:lpstr>
      <vt:lpstr>Proposatutako Sistemaren Deskribapena IV</vt:lpstr>
      <vt:lpstr>Proposatutako Sistemaren Deskribapena V</vt:lpstr>
      <vt:lpstr>Proposatutako Sistemaren Deskribapena VI</vt:lpstr>
      <vt:lpstr>Proposatutako Sistemaren Deskribapena VII</vt:lpstr>
      <vt:lpstr>Proiektuaren Barne Kudeaketa I</vt:lpstr>
      <vt:lpstr>Proiektuaren Barne Kudeaketa II</vt:lpstr>
      <vt:lpstr>Proiektuaren Barne Kudeaketa III</vt:lpstr>
      <vt:lpstr>Proiektuaren Barne Kudeaketa IV</vt:lpstr>
      <vt:lpstr>Proiektuaren webgunea I</vt:lpstr>
      <vt:lpstr>Proiektuaren webgunea II</vt:lpstr>
      <vt:lpstr>ProWF Sistema</vt:lpstr>
      <vt:lpstr>Hipotesiak eta ondorioak I</vt:lpstr>
      <vt:lpstr>Hipotesiak eta ondorioak II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Julen Rojo Raño</dc:creator>
  <cp:lastModifiedBy>JUAN MANUEL PIKATZA</cp:lastModifiedBy>
  <cp:revision>102</cp:revision>
  <dcterms:created xsi:type="dcterms:W3CDTF">2020-09-07T09:19:42Z</dcterms:created>
  <dcterms:modified xsi:type="dcterms:W3CDTF">2020-09-10T15:44:24Z</dcterms:modified>
</cp:coreProperties>
</file>